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</p:sldIdLst>
  <p:sldSz cy="5143500" cx="9144000"/>
  <p:notesSz cx="6858000" cy="9144000"/>
  <p:embeddedFontLst>
    <p:embeddedFont>
      <p:font typeface="Montserrat"/>
      <p:regular r:id="rId78"/>
      <p:bold r:id="rId79"/>
      <p:italic r:id="rId80"/>
      <p:boldItalic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Montserrat-italic.fntdata"/><Relationship Id="rId81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font" Target="fonts/Montserrat-bold.fntdata"/><Relationship Id="rId34" Type="http://schemas.openxmlformats.org/officeDocument/2006/relationships/slide" Target="slides/slide29.xml"/><Relationship Id="rId78" Type="http://schemas.openxmlformats.org/officeDocument/2006/relationships/font" Target="fonts/Montserrat-regular.fntdata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23.png>
</file>

<file path=ppt/media/image24.gif>
</file>

<file path=ppt/media/image25.jpg>
</file>

<file path=ppt/media/image26.png>
</file>

<file path=ppt/media/image27.png>
</file>

<file path=ppt/media/image28.gif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gif>
</file>

<file path=ppt/media/image35.gif>
</file>

<file path=ppt/media/image36.png>
</file>

<file path=ppt/media/image37.png>
</file>

<file path=ppt/media/image38.gif>
</file>

<file path=ppt/media/image39.gif>
</file>

<file path=ppt/media/image4.png>
</file>

<file path=ppt/media/image40.gif>
</file>

<file path=ppt/media/image41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aff94401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aff94401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aff944019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aff944019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aff944019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aff944019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aff944019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aff944019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aff944019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aff944019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aff944019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aff944019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aff944019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aff94401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aff94401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aff94401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aff94401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aff94401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aff94401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aff94401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aca5c540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aca5c540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aff944019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aff944019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aff944019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aff944019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aff944019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aff944019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aff944019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aff944019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aff944019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aff944019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aff944019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aff944019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aff944019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aff944019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aff944019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aff944019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aff944019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aff944019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aff94401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aff94401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aff94401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aff94401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aff94401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aff94401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aff944019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aff944019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aff944019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aff944019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aff944019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aff944019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aff944019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aff944019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aff944019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aff944019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aff944019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aff944019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aff944019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aff944019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8aff944019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8aff944019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aff944019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aff944019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aff94401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aff9440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aff944019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aff944019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aff944019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aff944019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aff944019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aff944019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8aff944019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8aff944019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8aff944019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8aff944019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aff944019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8aff944019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aff944019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8aff944019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aff944019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aff944019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8aff944019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8aff944019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8b0d1395d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8b0d1395d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aff94401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aff94401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b0d1395d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b0d1395d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b0d1395d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b0d1395d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8b0d1395d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8b0d1395d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8b0d1395d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8b0d1395d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b0d1395d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b0d1395d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8b0d1395d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8b0d1395d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b0d1395d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b0d1395d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8b0d1395d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8b0d1395d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8b0d1395d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8b0d1395d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8b0d1395d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8b0d1395d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aff94401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aff94401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8b0d1395d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8b0d1395d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8b0d1395d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8b0d1395d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8b0d1395dd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8b0d1395dd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8b0d1395dd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8b0d1395dd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8b0d1395d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8b0d1395d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8b0d1395d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8b0d1395d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8b0d1395dd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8b0d1395dd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8b0d1395dd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8b0d1395dd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b0d1395dd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8b0d1395dd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8b0d1395d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8b0d1395d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aff944019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aff944019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8b0d1395d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8b0d1395d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8b0d1395dd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8b0d1395dd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8b0d1395dd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8b0d1395dd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aff944019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aff944019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aff944019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aff944019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www.w3.org/TR/2017/REC-wai-aria-1.1-20171214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2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7.png"/><Relationship Id="rId4" Type="http://schemas.openxmlformats.org/officeDocument/2006/relationships/image" Target="../media/image2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7.png"/><Relationship Id="rId4" Type="http://schemas.openxmlformats.org/officeDocument/2006/relationships/hyperlink" Target="https://html5book.ru/specsimvoly-html/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hyperlink" Target="https://www.youtube.com/watch?v=ssJsjGZE2sc&amp;feature=youtu.be" TargetMode="External"/><Relationship Id="rId5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7.png"/><Relationship Id="rId4" Type="http://schemas.openxmlformats.org/officeDocument/2006/relationships/image" Target="../media/image25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7.png"/><Relationship Id="rId4" Type="http://schemas.openxmlformats.org/officeDocument/2006/relationships/image" Target="../media/image16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7.png"/><Relationship Id="rId4" Type="http://schemas.openxmlformats.org/officeDocument/2006/relationships/image" Target="../media/image18.gif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7.png"/><Relationship Id="rId4" Type="http://schemas.openxmlformats.org/officeDocument/2006/relationships/image" Target="../media/image19.gif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7.png"/><Relationship Id="rId4" Type="http://schemas.openxmlformats.org/officeDocument/2006/relationships/image" Target="../media/image20.gif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.png"/><Relationship Id="rId4" Type="http://schemas.openxmlformats.org/officeDocument/2006/relationships/image" Target="../media/image24.gif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.png"/><Relationship Id="rId4" Type="http://schemas.openxmlformats.org/officeDocument/2006/relationships/image" Target="../media/image11.gif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.png"/><Relationship Id="rId4" Type="http://schemas.openxmlformats.org/officeDocument/2006/relationships/image" Target="../media/image21.gif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.png"/><Relationship Id="rId4" Type="http://schemas.openxmlformats.org/officeDocument/2006/relationships/image" Target="../media/image3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.png"/><Relationship Id="rId4" Type="http://schemas.openxmlformats.org/officeDocument/2006/relationships/image" Target="../media/image30.gif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7.png"/><Relationship Id="rId4" Type="http://schemas.openxmlformats.org/officeDocument/2006/relationships/image" Target="../media/image32.gif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7.png"/><Relationship Id="rId4" Type="http://schemas.openxmlformats.org/officeDocument/2006/relationships/image" Target="../media/image31.gif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7.png"/><Relationship Id="rId4" Type="http://schemas.openxmlformats.org/officeDocument/2006/relationships/image" Target="../media/image40.gif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7.png"/><Relationship Id="rId4" Type="http://schemas.openxmlformats.org/officeDocument/2006/relationships/image" Target="../media/image28.gif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7.png"/><Relationship Id="rId4" Type="http://schemas.openxmlformats.org/officeDocument/2006/relationships/image" Target="../media/image35.gif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7.png"/><Relationship Id="rId4" Type="http://schemas.openxmlformats.org/officeDocument/2006/relationships/image" Target="../media/image37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7.png"/><Relationship Id="rId4" Type="http://schemas.openxmlformats.org/officeDocument/2006/relationships/image" Target="../media/image29.gif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7.png"/><Relationship Id="rId4" Type="http://schemas.openxmlformats.org/officeDocument/2006/relationships/image" Target="../media/image3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7.png"/><Relationship Id="rId4" Type="http://schemas.openxmlformats.org/officeDocument/2006/relationships/image" Target="../media/image33.gif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7.png"/><Relationship Id="rId4" Type="http://schemas.openxmlformats.org/officeDocument/2006/relationships/image" Target="../media/image39.gif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7.png"/><Relationship Id="rId4" Type="http://schemas.openxmlformats.org/officeDocument/2006/relationships/image" Target="../media/image4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hyperlink" Target="https://chrome.google.com/webstore/detail/accessibility-developer-t/fpkknkljclfencbdbgkenhalefipecmb/related" TargetMode="External"/><Relationship Id="rId5" Type="http://schemas.openxmlformats.org/officeDocument/2006/relationships/hyperlink" Target="https://chrome.google.com/webstore/detail/axe-web-accessibility-tes/lhdoppojpmngadmnindnejefpokejbdd" TargetMode="External"/><Relationship Id="rId6" Type="http://schemas.openxmlformats.org/officeDocument/2006/relationships/hyperlink" Target="https://github.com/dequelabs/axe-co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A11y (Accessibility), спецсимволы, DevTools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Картинки </a:t>
            </a:r>
            <a:r>
              <a:rPr b="1" lang="ru" sz="14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  <a:endParaRPr b="1" sz="14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Делайте картинки с помощью тега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img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Добавляйте описание с помощью атрибута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alt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Если элемент не представляет ценности для пользователя скринридера, его «видимость» для пользователя нужно отключить.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src="image.png"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alt=""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Формы </a:t>
            </a:r>
            <a:r>
              <a:rPr b="1" lang="ru" sz="14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  <a:endParaRPr b="1" sz="14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настоящие формы с тегом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form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которые могут быть отправлены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Связывайте поля с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label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поля ввода с правильным типом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Добавляйте обязательным полям атрибуты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required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Корректно выводите сообщения об ошибках (в том числе валидации)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Семантика </a:t>
            </a:r>
            <a:r>
              <a:rPr b="1" lang="ru" sz="14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  <a:endParaRPr b="1" sz="14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семантическую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верстку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Заголовки 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&lt;h1&gt;Самая важная страница сайта&lt;/h1&gt;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&lt;h2&gt;Вступление&lt;/h2&gt;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...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&lt;h3&gt;Вступление&lt;/h3&gt;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...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&lt;h2&gt;Основная мысль&lt;/h2&gt;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"Дивная верстка" и семантика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&lt;div class="btn"&gt;Click me!&lt;/div&gt;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&lt;div class="btn" role="button"&gt;Click me!&lt;/div&gt;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&lt;div class="btn" role="button" tabindex="0"&gt;Click me!&lt;/div&gt;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&lt;div class="btn" role="button" tabindex="0"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onKeyPress="handleBtnKeyPress()" &gt;Click me!&lt;/div&gt;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---------------------------------------------------------------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&lt;button&gt;Click me!&lt;/button&gt;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Поговорим о focus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интерфейсах есть два типа элементов: простые и интерактивные.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Когда вы взаимодействуете с клавиатуры — нужен фокус.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Когда элемент в фокусе, у него появляется псевдокласс focus.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 умолчанию браузеры выделяют интерактивные элементы в фокусе с помощью специальных обводок.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Слишком часто эти контуры пытаются отключить с помощью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outline: none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:focus {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outline: 0;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Атрибут inert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inert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элемента, и все его дочерние элементы становятся инертными для фокуса.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Experimental Platform Features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inert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&lt;div&gt; Я не получу фокуса! 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&lt;button&gt; Ну и я!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= 0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= -1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&gt; 0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= 0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Делает элемент фокусируемым и попадет в порядок фокуса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&lt;button&gt; Button#1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tabindex="0"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&gt; НЕ Button#2 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&lt;button&gt; Button#3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= -1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Убирает элемент из обхода фокуса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&lt;button&gt; Button#1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tabindex="-1"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&gt; Button#2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&lt;button&gt; Button#3 &lt;/button&gt;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tabindex &gt; 0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Задает фактически порядок фокуса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 tabindex="1" &gt; NE Button#1 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 tabindex="3" &gt; NE Button#2 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&lt;div tabindex="2" &gt; NE Button#3 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WAI-ARIA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Web Accessibility Initiative — Accessible Rich Internet Applications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Определяет способ сделать веб-страницы и приложения более доступными для людей с ограниченными возможностями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LANDMARKS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Ориентиры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 обеспечивают эффективный способ определения организации и структуры веб-страницы.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Cпециальные атрибуты роли для разметки кода веб-страницы, указывающий на тип секции веб-страницы.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&lt;aside&gt; &lt;footer&gt; &lt;header&gt; &lt;main&gt; &lt;nav&gt; &lt;section&gt;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Изображения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альтернативное описание, чтобы помочь слепым и слабовидящим пользователям понять, что изображено на картинке. Описание зависит от типа изображения — информативное, график или диаграмма, декоративное и группа изображений.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Информативные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Информативные изображения передают краткую информацию к тексту, дополняют или обозначают его. Добавьте информацию в атрибут alt.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Изображение передает краткую информацию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Например, как открыть бутылку с помощью штопора с рычагами: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возможность использования интерфейса всеми, независимо от физических или технических ограничений.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 к веб-контенту требует семантической информации о виджетах, структурах и поведении, чтобы вспомогательные технологии могли передавать соответствующую информацию людям с ограниченными возможностями.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(WAI-ARIA) 1.1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Плохо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src="clock.png"&gt;Ввинчивайте спираль в пробку, два рычага поднимаются вверх. После этого остается только опустить рычаги — и пробка выйдет из бутылки.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Хорошо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src="clock.png" alt="Как отпустить рычаги, чтобы пробка вышла из бутылки"&gt; Ввинчивайте спираль в пробку, два рычага поднимаются вверх. После этого остается только опустить рычаги — и пробка выйдет из бутылки.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9900" y="705838"/>
            <a:ext cx="6096000" cy="11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Декоративные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Добавляйте декоративные изображения с помощью свойства CSS background-image, чтобы скринридеры их игнорировали. Если декоративный элемент представлен в виде изображения, например, внутри ссылки, добавьте к нему пустой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alt=""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или атрибуты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role="presentation"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aria-hidden="true":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Плохо  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src="gradient.png" alt="Градиент на фоне текста"&gt;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Хорошо  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src="gradient.png" aria-hidden="true" alt=""&gt;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4" name="Google Shape;2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3575" y="2287025"/>
            <a:ext cx="5850075" cy="136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Графики, диаграммы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сложных изображений — карт, диаграмм, графиков — добавьте краткое описание в атрибут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alt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 полное описание на отдельную страницу, в тег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&lt;figcaption&gt;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в атрибуты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longdesc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или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aria-describedby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ссылку на другую страницу или на фрагмент текущей страницы с полным описанием. Минус этого подхода — ссылка не связана с изображением по смыслу: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200" y="2787300"/>
            <a:ext cx="4403900" cy="235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&lt;img src="bar-chart.png" alt="График посещений сайта weblind.ru за 2016 год"&gt;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&lt;a href="chart-info.html"&gt;Описание изображения&lt;/a&gt;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в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&lt;figure&gt;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с атрибутом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role="group"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изображение и его описание. Оберните описание в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&lt;figcaption&gt;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747" y="2258875"/>
            <a:ext cx="4962000" cy="27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&lt;figure role="group"&gt;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&lt;img src="chart-bar.png" alt="График посещений сайта weblind.ru за 2016 год" class="width-80"&gt;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&lt;figcaption&gt;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&lt;a href="chart-bar.html"&gt;График посещений сайта weblind.ru за 2016 год&lt;/a&gt;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&lt;/figcaption&gt;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&lt;/figure&gt;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Аудио и видео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альтернативное описание видео и аудио. Это поможет пользователям с нарушениями зрения узнать, о чем говорится в ролике или в аудио. Если у видео есть визуальная информация, которая не озвучена, добавьте аудиоописание.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медиаконтента с длинным описанием можно использовать атрибуты aria-describedby, longdesc или невидимый для обычного пользователя блок с информацией.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аудиозаписей или видео со звуком добавьте альтернативное текстовое описание в атрибуты aria-describedby, longdesc или ссылку на страницу с альтернативным описанием. Если в аудиозаписи есть диалог, укажите, кто именно говорит.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видео без звука к самому файлу добавьте краткое описание, отдельно добавьте длинное описание с помощью атрибутов aria-describedby, longdesc. Например, если видео — пошаговый рассказ как приготовить борщ, самому файлу добавьте атрибут title с описанием «Приготовление борща, рецепт от лучшего шеф-повара России Стаса Песоцкого», в атрибут longdesc и aria-describedby добавьте id блока с подробным описанием каждого шага: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&lt;p&gt;Как в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дят мир люди с протанопией — нарушением в красной части спектра&lt;/p&gt;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&lt;iframe aria-describedby="video-description" width="560" height="315" frameborder="0" allowfullscreen&gt;&lt;/iframe&gt;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&lt;p id="video-description"&gt;Видео показывает, как видят мир люди с протанопией — формой дальтонизма, при которой нарушается восприятие красной части спектра. Видео состоит из  картинок — разноцветный пляжный зонт, осенний лес, зевающая львица, белые цветы, огонь, пешеходный переход с людьми, кактус, белый тигр, жираф, которые плавно сменяют друг друга. В кадре две одинаковых картинки — одна как видят люди с нормальным зрением, вторая — как видят люди с протанопией.&lt;/p&gt;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Формы ввода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Опишите поля ввода с помощью label, атрибутов title или aria-label. Добавьте инструкции и ошибки в текстовом виде. Не используйте в подсказках визуальные свойства элементов. Это поможет слепым и слабовидящим заполнить форму — узнать названия полей и формат данных, получить результат отправки формы.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Поля ввода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названия ко всем полям ввода на форме, включая радиокнопки, чекбоксы, выпадающие списки. Название должно быть кратким и отражать назначение поля.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название с помощью элемента label, в атрибут for пропишите id поля: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488" y="4174463"/>
            <a:ext cx="4619625" cy="8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Плохо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&lt;label&gt;Электронная почта&lt;/label&gt;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&lt;input type="text"&gt;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Хорошо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&lt;label for="input-mail"&gt;Электронная почта&lt;/label&gt;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&lt;input type="text" id="input-mail"&gt;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Если лейбл нужно скрыть, расположите его перед полем, используйте привязку атрибута for и специальный класс для вспомогательных технологий: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.visually-hidden {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position: absolute;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width: 1px;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height: 1px;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margin: -1px;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border: 0;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padding: 0;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clip: rect(0 0 0 0);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overflow: hidden;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Этот класс скрывает лейбл визуально, но его прочтут скринридеры. Обратите внимание, что скринридеры и другие вспомогательные технологии, как и браузеры, скрывают элементы с использованием display: none и visibility: hidden. Подробнее о скрытом label можно узнать в статье Hiding DOM elements.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Почему это важно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Затрагивает огромное количество пользователей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 для здоровья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 ~ Юзабилити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Необходимо учитывать временные ограниченные возможности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 это мы не говорим о моральных, финансовых и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юридических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аспектах...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Еще один способ связывания поля и подписи — атрибут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aria-labelledby.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Он используется как атрибут for для label, значение этого атрибута совпадает со значение id поля: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&lt;label for="input-mail" id="label-mail"&gt;Электронная почта&lt;/label&gt;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&lt;input type="text" id="input-mail" aria-labelledby="label-mail"&gt;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Название поля можно указать в атрибутах aria-label или title. Второй метод менее надежный, название будет видно всем пользователям в виде белой всплывашки при наведении на поле: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&lt;input type="text" id="input-search" aria-label="Поиск по странам"&gt;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&lt;a class="button primary" &gt;Найти&lt;/a&gt;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Группы полей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Группировка связанных полей помогает разделить форму на части и лучше ее воспринять.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Группируйте поля с помощью элементов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&lt;fieldset&gt;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&lt;legend&gt;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Элемент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&lt;fieldset&gt;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контейнер для связанных элементов формы, элемент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&lt;legend&gt;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заголовок группы, где можно прописать не только назначение группы, но и общие характеристики полей. Например, указать, что все поля группы обязательны: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2863" y="3044000"/>
            <a:ext cx="4829175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&lt;fieldset&gt;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&lt;legend&gt;Контакты&lt;/legend&gt;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&lt;label for="input-mail" id="label-mail"&gt;Электронная почта&lt;/label&gt;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&lt;input type="email" id="input-mail" aria-labelledby="label-mail"&gt;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&lt;label for="input-phone" id="label-phone"&gt;Телефон&lt;/label&gt;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&lt;input type="email" id="input-phone" aria-labelledby="label-phone"&gt;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&lt;/fieldset&gt;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Еще один способ группировки полей формы — использование атрибутов role="group" и aria-labelledby, куда нужно прописать id элемента, котором содержится описание группы полей: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&lt;div role="group" aria-labelledby="user-data"&gt;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&lt;div id="user-data"&gt;Контакты&lt;/div&gt;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&lt;label for="input-mail" id="label-mail"&gt;Электронная почта&lt;/label&gt;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&lt;input type="email" id="input-mail" aria-labelledby="label-mail"&gt;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&lt;label for="input-phone" id="label-phone"&gt;Телефон&lt;/label&gt;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&lt;input type="email" id="input-phone" aria-labelledby="label-phone"&gt;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&lt;/div&gt;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Таблицы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Укажите взаимосвязи между ячейками, используйте семантически правильные теги для обозначения ячеек. Для ячеек-заголовков используйте &lt;th&gt;. Для связывания ячейки с данными используйте атрибут scope. Это поможет слепым и слабовидящим пользователям ориентироваться в таблице — узнать заголовки таблицы, правильно перемещаться по строкам и столбцам.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простых таблиц с одним заголовком используйте значения row или col: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0" name="Google Shape;30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5575" y="3057075"/>
            <a:ext cx="664845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&lt;thead&gt;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&lt;tr&gt;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&lt;th scope="col"&gt;ФИО&lt;/th&gt;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&lt;th scope="col"&gt;Возраст&lt;/th&gt;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&lt;th scope="col"&gt;Профессия&lt;/th&gt;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&lt;/tr&gt;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&lt;/thead&gt;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таблиц с двумя заголовками используйте одновременно row для верхних заголовков, col для горизонтальных строк.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элемент &lt;caption&gt; или атрибут aria-describedby для заголовка таблицы: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4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&lt;caption&gt;Расписание работы магазина&lt;/caption&gt;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&lt;thead&gt;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&lt;tr&gt;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scope="col"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&gt;№ строки&lt;/th&gt;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scope="col"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&gt;ФИО&lt;/th&gt;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scope="col"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&gt;Возраст&lt;/th&gt;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scope="col"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&gt;Профессия&lt;/th&gt;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&lt;/tr&gt;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&lt;/thead&gt;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&lt;tbody&gt;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&lt;tr&gt;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scope="row"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&gt;1&lt;/th&gt;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&lt;th&gt;Иванов Александр Александрович&lt;/th&gt;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&lt;th&gt;23 года&lt;/th&gt;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&lt;th&gt;Врач&lt;/th&gt;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&lt;/tr&gt;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&lt;/tbody&gt;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Текст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Оформляйте текст с помощью CSS, не показывайте текст картинкой. Объясняйте аббревиатуры и сложные термины. Это поможет пользователям воспринять весь текст.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Аббревиатуры и определения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Расшифруйте аббревиатуры и дайте определения сложным терминам.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аббревиатуры в &lt;abbr&gt;, расшифровку в атрибут title: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Пример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М. н. с.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Александр Григорьевич Петров защитил диссертацию 15 января 2017 года.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&lt;abbr title="Младший научный сотрудник"&gt;М. н. с.&lt;/abbr&gt;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Александр Григорьевич Петров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защитил диссертацию 15 января 2017 года.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Страница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Укажите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&lt;title&gt;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 язык страницы. Добавьте ссылку для перехода к основному контенту. Предоставьте несколько способов поиска содержимого: карта сайта, поиск по сайту. Не допускайте изменений страницы при фокуcе на элементе или вводе данных. Это поможет слепым и слабовидящим пользователям ориентироваться на сайте.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&lt;title&gt;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страницы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&lt;title&gt; для каждой страницы. Текст должен описывать название и назначение страницы. При навигации по сайту без перезагрузки страницы также следует изменять содержимое &lt;title&gt;: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Пример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&lt;title&gt;Магазин продуктов «Роща»&lt;/title&gt;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5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Язык содержимого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Укажите язык в атрибуте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lang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&lt;html&gt;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чтобы синтезаторы речи точно определили язык страницы. Примеры значений атрибута: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ru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русский язык,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английский язык,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немецкий язык. Все значения можно посмотреть на сайте htmlbook.ru.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Если у отдельной фразы или абзаца другой язык, его нужно указать отдельно. Это не относится к именам собственным, техническим терминам, устойчивым выражениям, которые заимствованы из другого языка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Моральная сторона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 оценкам, во всем мире приблизительно 1,3 миллиарда человек живут с той или иной формой нарушения зрения.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Нарушение слуха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Эпилепсия, нарушения развития, разные виды когнитивных расстройств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Необходимо учитывать временные ограниченные возможности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5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Верстка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Проверьте валидность, семантику верстки и правильную последовательность кода страницы, чтобы пользователи со скринридерами не потеряли информацию при чтении.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Сделайте адаптивную верстку. Это поможет пользователям настроить сайт — увеличить масштаб или шрифт.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5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Семантика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Верстка должна быть семантически правильной — используйте элементы HTML по смысловому назначению. Помните, что не все браузеры отображают содержимое специальных тегов одинаково.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заголовков используйте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&lt;h1&gt;, &lt;h2&gt;, &lt;h3&gt;, &lt;h4&gt;, &lt;h5&gt;, &lt;h6&gt;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Соблюдайте четкую иерархию заголовков.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маркированных списков используйте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&lt;ul&gt;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для нумерованных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&lt;ol&gt;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теги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HTML5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&lt;header&gt;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шапки сайта. Поместите вводные элементы сайта, которые есть на каждой странице — логотип, навигация, заголовок страницы, поиск;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&lt;nav&gt;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навигации по сайту;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&lt;section&gt;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разделения страницы на смысловые части;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&lt;aside&gt;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боковой колонки со списком статей, рекламы, архивных записей;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&lt;footer&gt;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нижнего блока страницы с информацией об авторе статьи, данные о копирайте и т. д.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&lt;figure&gt;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группировки элементов, например, картинку и текст;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&lt;main&gt;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для основного содержимого страницы.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Навигация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Сделайте одинаковую навигацию на всех страницах. Правильно верстайте вложенные меню. Дайте пользователю информацию о текущем положении на странице. Это поможет слепым и слабовидящим пользователям свободно перемещаться по сайту, узнать текущее положение.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Меню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Используйте элемент nav для навигации. Если последовательность пунктов меню не важна, используйте неупорядоченный список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ul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если важна — список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ol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заголовок меню в атрибут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aria-label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или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aria-labelledby,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чтобы пользователь понял назначение меню.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текущего пункта меню удалите ссылку, добавьте невидимый текст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«Текущий пункт:». 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к текущему пункту меню атрибут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aria-current="page":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&lt;nav&gt;  &lt;ul&gt;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&lt;li 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aria-current="page"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&lt;span&gt;</a:t>
            </a:r>
            <a:r>
              <a:rPr lang="ru" sz="1100">
                <a:solidFill>
                  <a:srgbClr val="E700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&lt;span class="visually-hidden"&gt;Текущий пункт:&lt;/span&gt;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Шапки, шарфы, варежки&lt;/span&gt;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&lt;/li&gt;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&lt;li&gt;&lt;a href="#"&gt;Цены&lt;/a&gt;&lt;/li&gt;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&lt;li&gt;&lt;a href="#"&gt;Контакты&lt;/a&gt;&lt;/li&gt;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&lt;/ul&gt;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&lt;/nav&gt;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.visually-hidden {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position: absolute;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width: 1px;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height: 1px;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margin: -1px;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border: 0;  padding: 0;  clip: rect(0 0 0 0);  overflow: hidden;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1" name="Google Shape;37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9438" y="674413"/>
            <a:ext cx="4657725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Если есть выпадающее меню, добавьте к родительскому пункту атрибут </a:t>
            </a: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aria-haspopup="true".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Добавьте к элементам меню атрибут role со значениями: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menubar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горизонтальная панель меню;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menu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меню второго уровня;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menuitem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отдельный пункт меню.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separator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— разделитель между двумя группами элементов меню.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Чтобы настроить фокус на пункты меню с помощью клавиатуры, присвойте атрибут tabindex="-1". Первому элементу главного меню («Шапки, шарфы, варежки» в примере выше) добавьте значение tabindex="0".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6" name="Google Shape;38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50" y="675075"/>
            <a:ext cx="4904175" cy="207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0325" y="2399297"/>
            <a:ext cx="4516925" cy="26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Google Shape;39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475" y="807488"/>
            <a:ext cx="5695950" cy="32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6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6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Спецсимволы HTML, или символы-мнемоники, представляют собой конструкцию SGML (англ. Standard Generalized Markup Language — стандартный обобщённый язык разметки), ссылающуюся на определенные символы из символьного набора документа. В основном они используются для указания символов, которых нет в стандартной компьютерной клавиатуре, либо которые не поддерживает кодировка HTML-страницы (Windows-1251, UTF-8 и т.д.).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Чтобы разместить символ на веб-странице, необходимо указать HTML-код или мнемонику.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Спецсимволы чувствительны к регистру, поэтому их необходимо прописывать точно так, как указано в таблице. Спецсимволы, не имеющие мнемоники, могут не отображаться вовсе или же некорректно отображаться в тех или иных браузерах.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Для вставки символов внутрь тегов воспользуйтесь HTML-кодом символа, а для использования символов в таблицах стилей, например, в качестве значения свойства content — CSS-код.  </a:t>
            </a: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Link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6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6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Инструменты разработчика Google Chrome, также известные как Chrome DevTools, – это инструменты для создания и отладки веб-сайтов, встроенные прямо в браузер. Они обеспечивают разработчикам более глубокий доступ к их веб-приложениям и браузеру. Вы можете делать все, начиная с тестирования вашего видового экрана на мобильном устройстве и заканчивая редактированием HTML / CSS на лету, используя даже для измерения производительности отдельных активов вашего сайта.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Все интерактивные элементы, при нажатии или фокусе с клавиатуры, имеют активное состояние.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Все интерактивные элементы имеют текстовое описание.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Людоедский Интерфейс (Вадим Макеев).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3375" y="2257400"/>
            <a:ext cx="6157249" cy="271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6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1. Откройте меню браузера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открыть Chrome DevTools из меню Chrome, нажмите «Дополнительные инструменты», а затем нажмите «Инструменты разработчика».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7" name="Google Shape;417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775" y="2277750"/>
            <a:ext cx="5200650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6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2. Открыть нажатием правой кнопки мыши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открыть Chrome DevTools из меню Chrome, нажмите «Дополнительные инструменты», а затем нажмите «Инструменты разработчика».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3. Открыть с помощью клавиш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быстрого доступа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также можете использовать следующие сочетания клавиш: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Windows: F12 или Ctrl + Shift + I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Mac: Cmd + Opt + I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5" name="Google Shape;425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2425" y="3277950"/>
            <a:ext cx="2800350" cy="12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6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Быстрое переключение файлов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легко получить доступ к любому файлу в текущем проекте или веб-странице, нажав Ctrl + P ( Cmd + P), когда Chrome DevTools открыт и ищет имя.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3" name="Google Shape;433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1500" y="2079475"/>
            <a:ext cx="5604849" cy="27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6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6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Pretty Print {}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легко изменить форматирование вводимого кода, нажав {}, который вернет к нормальному виду на самом деле сжатый код.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1" name="Google Shape;441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5175" y="2069325"/>
            <a:ext cx="6273250" cy="283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6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6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Редактирование HTML-элемента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редактировать HTML на лету видя предварительные изменения, выбирая любой элемент, выбирая элемент DOM внутри панели и дважды щелкая по открывающему тегу, чтобы отредактировать его.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9" name="Google Shape;44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949" y="2119624"/>
            <a:ext cx="6296349" cy="284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6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Drag-and-drop в панели элементов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выбрать любой HTML-тег и перетащить его в любое место в коде.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7" name="Google Shape;457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3050" y="1652825"/>
            <a:ext cx="5396873" cy="335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6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6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Изменить свойства CSS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Это, вероятно, одно из самых распространенных применений для этого инструмента. Просто выберите элемент, который вы хотите отредактировать, и под панелью стилей вы можете добавить / изменить любое свойство CSS, которое вы хотите.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5" name="Google Shape;46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8225" y="2323925"/>
            <a:ext cx="5627851" cy="253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6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Добавление CSS и изменение состояния тега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Позволяет добавить новое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CSS-свойство с любым селектором,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но она предварительно заполняет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текущий выбранный элемент.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3" name="Google Shape;47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3475" y="1198625"/>
            <a:ext cx="4509226" cy="374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7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7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Переключить состояние элемента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1" name="Google Shape;48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63" y="1657625"/>
            <a:ext cx="8206276" cy="23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7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7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Сохранить в файл измененный CSS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Нажмите на имя CSS-файла, который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вы редактировали. Chrome Devtools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откроет его в Sources panel. Оттуда вы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можете сохранить его со всеми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изменениями.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Этот трюк не сработает в element.style,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 в новых селекторах, добавленных с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помощью “+”.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9" name="Google Shape;48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1375" y="1293025"/>
            <a:ext cx="4606651" cy="3603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75" y="1803824"/>
            <a:ext cx="7938100" cy="326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350" y="705850"/>
            <a:ext cx="4814424" cy="24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7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7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Пользовательские цветовые палитры и набор цветов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Вы можете получить к ним доступ, просто нажав на цветной блок на панели стиля. Существует также выбор цвета, который вы можете использовать для выделения цветов со своей веб-страницы.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7" name="Google Shape;49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5900" y="2063500"/>
            <a:ext cx="6596250" cy="29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7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7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Поиск в исходном коде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быстро выполнить поиск в своем исходном коде, нажав Ctrl + Shift + F ( Cmd + Opt + F).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5" name="Google Shape;505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4900" y="1907063"/>
            <a:ext cx="6734175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7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7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Ввод в консоли с помощью shift-enter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Чтобы написать команды, которые охватывают сразу несколько строк в консоли, используйте shift-enter.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3" name="Google Shape;51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2250" y="1908500"/>
            <a:ext cx="5547675" cy="30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75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75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Точки остановки Javascript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установить контрольные точки в Chrome DevTools, щелкнув по номеру строки, который вы хотите разбить, и нажмите Ctrl + R( Cmd + R), чтобы обновить страницу. Затем страница будет работать прямо до этой точки остановки.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1" name="Google Shape;521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8713" y="2063700"/>
            <a:ext cx="6734175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6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76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Несколько курсоров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легко добавить несколько курсоров, нажав Ctrl + Click( Cmd + Click) и одновременно вводя информацию на несколько строк. Это очень удобный трюк.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9" name="Google Shape;52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2563" y="1977400"/>
            <a:ext cx="6734175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77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77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Изменение положения стыковки DevTools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Есть три варианта выбора: Bottom, Side и Undocked (плавающий). Для переключения между положениями док-станции вы можете нажать Ctrl + Shift + D ( Cmd + Shift + D). Затем в правом верхнем углу выберите положение в котором должна находится док-станция.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7" name="Google Shape;537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5707" y="2770525"/>
            <a:ext cx="5959150" cy="18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78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78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Очистка файлов cookie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Это может быть особенно полезно при тестировании и отладке сторонних плагинов. Просто перейдите на вкладку «Ресурсы» и в разделе «Куки» вы можете щелкнуть правой кнопкой мыши и удалить все файлы cookie, хранящиеся в вашем браузере.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5" name="Google Shape;545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549" y="2174325"/>
            <a:ext cx="6296349" cy="283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7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Режим устройства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Чтобы войти в режим устройства, щелкните значок маленького телефона в Chrome DevTools или вы можете нажать Ctrl + Shift + M( Cmd + Shift + M). Затем вы можете выбрать, какое устройство вы хотите эмулировать, ориентацию и даже разрешение. Вы также можете изменить дросселирование сети, чтобы увидеть, как ваш веб-сайт будет отображаться на обычном 2G-соединении.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3" name="Google Shape;553;p79"/>
          <p:cNvPicPr preferRelativeResize="0"/>
          <p:nvPr/>
        </p:nvPicPr>
        <p:blipFill rotWithShape="1">
          <a:blip r:embed="rId4">
            <a:alphaModFix/>
          </a:blip>
          <a:srcRect b="11770" l="8005" r="7996" t="17792"/>
          <a:stretch/>
        </p:blipFill>
        <p:spPr>
          <a:xfrm>
            <a:off x="849325" y="2766125"/>
            <a:ext cx="7680649" cy="229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8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8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Датчики эмуляции устройства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Приятной особенностью Chrome DevTools является то, что вы можете даже имитировать сенсорные экраны. Для этого нажмите Консоль, эмуляция и датчики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1" name="Google Shape;56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538" y="1922838"/>
            <a:ext cx="6734175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8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Копировать изображение как URI данные (закодированные в base64)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Вы можете сохранить любое изображение с веб-страницы в виде URI данных или, скорее, закодировать в base64. Нет необходимости использовать бесплатный онлайн-конвертер, поскольку он уже встроен в Chrome DevTools. Для этого просто нажмите на панель «Сеть», щелкните изображение, а затем щелкните его правой кнопкой мыши и выберите «Копировать изображение в качестве URL-адреса данных».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9" name="Google Shape;569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850" y="2547150"/>
            <a:ext cx="5754300" cy="259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21" y="824671"/>
            <a:ext cx="3699276" cy="21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1200" y="780863"/>
            <a:ext cx="4248150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85500" y="3272900"/>
            <a:ext cx="6208275" cy="14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82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82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Сетевой диафильм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Функция сетевой диафильма позволяет вам видеть, как ваша страница отображается от начала до конца, захватывая скриншоты в процессе загрузки.Для этого щелкните панель «Сеть», щелкните значок камеры и нажмите Ctrl + R( Cmd + R), чтобы обновить страницу. Затем он покажет вам, как ваша страница отображается от начала до конца.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7" name="Google Shape;577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6475" y="2300700"/>
            <a:ext cx="5996525" cy="27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Google Shape;58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83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83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DOMContentLoaded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инструментах разработчика вы можете точно увидеть время DOMContentLoaded и общее время загрузки. Чтобы запустить это кликните на панели «Сеть», нажмите «Показать обзор» и нажмите Ctrl + R( Cmd + R), чтобы обновить страницу. Синяя линия появится для DOMContentLoaded вместе с красной строкой для общего времени загрузки. Обычно все, что осталось от синей линии или касается ее, – это активы, которые блокируют DOM или называются ресурсами блокировки рендеринга.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5" name="Google Shape;58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0600" y="2765100"/>
            <a:ext cx="4818101" cy="23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4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84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Инспектируем анимацию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Меню анимаций в DevTools позволит вам замедлить все анимации на странице до 25% или до 10% (увидеть мир глазами кролика), или подвигать конкретную анимацию.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3" name="Google Shape;593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1945219"/>
            <a:ext cx="7505700" cy="2683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Базовые вещи</a:t>
            </a: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ru" sz="14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Important</a:t>
            </a:r>
            <a:endParaRPr b="1" sz="14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Указывайте title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Указывайте язык страницы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Цвет не должен быть единственным источником информации, дублируйте иконками и текстом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Цвета должны быть контрастными, текст - читаемым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4293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HTML A11y(Accessibility), спецсимволы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429350" y="705850"/>
            <a:ext cx="8520600" cy="4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Инструменты проверки и автоматизации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Accessibility Developer Tools (for Chrome)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Axe Chrome extension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Axe-Core for CIT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